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0.pptx" TargetMode="External"/><Relationship Id="rId3" Type="http://schemas.openxmlformats.org/officeDocument/2006/relationships/hyperlink" Target="https://www.icloud.com/keynote/0xRRhkj7cn2vsAXbYKCH4E9U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nunn-culture.pdf" TargetMode="External"/><Relationship Id="rId3" Type="http://schemas.openxmlformats.org/officeDocument/2006/relationships/hyperlink" Target="https://scholar.harvard.edu/files/dell/files/revolutiondraft.pdf" TargetMode="External"/><Relationship Id="rId4" Type="http://schemas.openxmlformats.org/officeDocument/2006/relationships/hyperlink" Target="https://delong.typepad.com/files/eichengreen-mirrors.pdf" TargetMode="External"/><Relationship Id="rId5" Type="http://schemas.openxmlformats.org/officeDocument/2006/relationships/hyperlink" Target="https://delong.typepad.com/files/atkin-skill.pdf" TargetMode="External"/><Relationship Id="rId6" Type="http://schemas.openxmlformats.org/officeDocument/2006/relationships/hyperlink" Target="https://delong.typepad.com/files/gellner-nations.pdf" TargetMode="External"/><Relationship Id="rId7" Type="http://schemas.openxmlformats.org/officeDocument/2006/relationships/hyperlink" Target="https://delong.typepad.com/files/eichengeeen-populist.pdf" TargetMode="External"/><Relationship Id="rId8" Type="http://schemas.openxmlformats.org/officeDocument/2006/relationships/hyperlink" Target="https://scholar.harvard.edu/files/dell/files/aej_temperature.pdf" TargetMode="External"/><Relationship Id="rId9" Type="http://schemas.openxmlformats.org/officeDocument/2006/relationships/hyperlink" Target="https://economics.mit.edu/files/9138"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chapters/c6064.pdf" TargetMode="External"/><Relationship Id="rId3" Type="http://schemas.openxmlformats.org/officeDocument/2006/relationships/hyperlink" Target="https://delong.typepad.com/files/keynes-persuasion.pdf" TargetMode="External"/><Relationship Id="rId4" Type="http://schemas.openxmlformats.org/officeDocument/2006/relationships/hyperlink" Target="https://delong.typepad.com/files/bellamy-backward.pdf" TargetMode="External"/><Relationship Id="rId5" Type="http://schemas.openxmlformats.org/officeDocument/2006/relationships/hyperlink" Target="https://delong.typepad.com/files/allen-geh.pdf"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raddelong/public-files/blob/master/readings/article-pamuk-middle-east.pdf" TargetMode="External"/><Relationship Id="rId3" Type="http://schemas.openxmlformats.org/officeDocument/2006/relationships/hyperlink" Target="https://github.com/braddelong/public-files/blob/master/econ-135-lecture-21.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21:</a:t>
            </a:r>
          </a:p>
          <a:p>
            <a:pPr defTabSz="406908">
              <a:defRPr sz="5300">
                <a:uFill>
                  <a:solidFill>
                    <a:srgbClr val="000000"/>
                  </a:solidFill>
                </a:uFill>
                <a:latin typeface="Calibri"/>
                <a:ea typeface="Calibri"/>
                <a:cs typeface="Calibri"/>
                <a:sym typeface="Calibri"/>
              </a:defRPr>
            </a:pPr>
            <a:r>
              <a:t>5.4.1. South Asia &amp; Middle East</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2020-04-09</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https://github.com/braddelong/public-files/blob/master/econ-135-lecture-20.pptx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https://www.icloud.com/keynote/0xRRhkj7cn2vsAXbYKCH4E9Ug</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6. Policy Issues</a:t>
            </a:r>
            <a:endParaRPr b="0"/>
          </a:p>
          <a:p>
            <a:pPr marL="0" indent="0" defTabSz="278891">
              <a:spcBef>
                <a:spcPts val="0"/>
              </a:spcBef>
              <a:buSzTx/>
              <a:buFont typeface="Arial"/>
              <a:buNone/>
              <a:defRPr b="1" sz="1400">
                <a:uFill>
                  <a:solidFill>
                    <a:srgbClr val="000000"/>
                  </a:solidFill>
                </a:uFill>
                <a:latin typeface="+mj-lt"/>
                <a:ea typeface="+mj-ea"/>
                <a:cs typeface="+mj-cs"/>
                <a:sym typeface="Helvetica"/>
              </a:defRPr>
            </a:pPr>
            <a:r>
              <a:t>22. Th Apr 16: 6.1. "Deep Roots" vs. Path Dependence</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https://delong.typepad.com/files/nunn-culture.pdf&gt;</a:t>
            </a:r>
            <a:endParaRPr>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23. Tu Apr 21: 6.2. Growth and Fluctuations; Trade and Development, Foreign Aid</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24. Th Apr 23: 6.3. Populism, Plutocracy, Kleptocracy, &amp; Neo-Fascism</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7"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25. Tu Apr 28: 6.4. Global Warming</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9" invalidUrl="" action="" tgtFrame="" tooltip="" history="1" highlightClick="0" endSnd="0"/>
              </a:rPr>
              <a:t>https://economics.mit.edu/files/9138&gt;</a:t>
            </a:r>
          </a:p>
        </p:txBody>
      </p:sp>
      <p:sp>
        <p:nvSpPr>
          <p:cNvPr id="145"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sz="1800">
                <a:solidFill>
                  <a:srgbClr val="2D3B45"/>
                </a:solidFill>
                <a:latin typeface="+mj-lt"/>
                <a:ea typeface="+mj-ea"/>
                <a:cs typeface="+mj-cs"/>
                <a:sym typeface="Helvetica"/>
              </a:defRPr>
            </a:pPr>
            <a:r>
              <a:t>Th Apr 30: 6.5. The Pace and Meaning of Economic Growth</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2" invalidUrl="" action="" tgtFrame="" tooltip="" history="1" highlightClick="0" endSnd="0"/>
              </a:rPr>
              <a:t>https://www.nber.org/chapters/c6064.pdf</a:t>
            </a:r>
            <a:r>
              <a:t>&gt;</a:t>
            </a: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3"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4"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457200">
              <a:spcBef>
                <a:spcPts val="0"/>
              </a:spcBef>
              <a:buSzTx/>
              <a:buNone/>
              <a:defRPr b="1">
                <a:solidFill>
                  <a:srgbClr val="2D3B45"/>
                </a:solidFill>
                <a:latin typeface="+mj-lt"/>
                <a:ea typeface="+mj-ea"/>
                <a:cs typeface="+mj-cs"/>
                <a:sym typeface="Helvetica"/>
              </a:defRPr>
            </a:pPr>
          </a:p>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Tu May 5: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5"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148"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atch Our Breath…"/>
          <p:cNvSpPr txBox="1"/>
          <p:nvPr>
            <p:ph type="title"/>
          </p:nvPr>
        </p:nvSpPr>
        <p:spPr>
          <a:xfrm>
            <a:off x="276457" y="-2"/>
            <a:ext cx="8572501" cy="1270003"/>
          </a:xfrm>
          <a:prstGeom prst="rect">
            <a:avLst/>
          </a:prstGeom>
        </p:spPr>
        <p:txBody>
          <a:bodyPr/>
          <a:lstStyle/>
          <a:p>
            <a:pPr/>
            <a:r>
              <a:t>Catch Our Breath…</a:t>
            </a:r>
          </a:p>
        </p:txBody>
      </p:sp>
      <p:sp>
        <p:nvSpPr>
          <p:cNvPr id="151"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5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Notes, etc.…"/>
          <p:cNvSpPr txBox="1"/>
          <p:nvPr>
            <p:ph type="title"/>
          </p:nvPr>
        </p:nvSpPr>
        <p:spPr>
          <a:xfrm>
            <a:off x="669726" y="312539"/>
            <a:ext cx="7804548" cy="1116211"/>
          </a:xfrm>
          <a:prstGeom prst="rect">
            <a:avLst/>
          </a:prstGeom>
        </p:spPr>
        <p:txBody>
          <a:bodyPr/>
          <a:lstStyle/>
          <a:p>
            <a:pPr/>
            <a:r>
              <a:t>Notes, etc.…</a:t>
            </a:r>
          </a:p>
        </p:txBody>
      </p:sp>
      <p:sp>
        <p:nvSpPr>
          <p:cNvPr id="155"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156"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59"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160"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163"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64"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165"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166"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167"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168"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171"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72"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173"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174"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175"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176"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181"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184"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South Asia &amp; Middle East:</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87"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188"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189"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98"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99"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00"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01"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02"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03"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14"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Asia</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411754">
              <a:spcBef>
                <a:spcPts val="900"/>
              </a:spcBef>
              <a:buSzTx/>
              <a:buNone/>
              <a:defRPr b="1" sz="2844">
                <a:uFill>
                  <a:solidFill>
                    <a:srgbClr val="000000"/>
                  </a:solidFill>
                </a:uFill>
                <a:latin typeface="+mj-lt"/>
                <a:ea typeface="+mj-ea"/>
                <a:cs typeface="+mj-cs"/>
                <a:sym typeface="Helvetica"/>
              </a:defRPr>
            </a:pPr>
            <a:r>
              <a:t>Tu Apr 14: 5.4. Asia:</a:t>
            </a:r>
          </a:p>
          <a:p>
            <a:pPr marL="285148" indent="-285148" defTabSz="411754">
              <a:spcBef>
                <a:spcPts val="900"/>
              </a:spcBef>
              <a:buSzPct val="100000"/>
              <a:defRPr sz="1896">
                <a:uFill>
                  <a:solidFill>
                    <a:srgbClr val="000000"/>
                  </a:solidFill>
                </a:uFill>
                <a:latin typeface="Times New Roman"/>
                <a:ea typeface="Times New Roman"/>
                <a:cs typeface="Times New Roman"/>
                <a:sym typeface="Times New Roman"/>
              </a:defRPr>
            </a:pPr>
            <a:r>
              <a:t>Read Before: </a:t>
            </a:r>
            <a:r>
              <a:rPr b="1"/>
              <a:t>Sevkut Pamuk</a:t>
            </a:r>
            <a:r>
              <a:t> (2014): </a:t>
            </a:r>
            <a:r>
              <a:rPr i="1"/>
              <a:t>Institutional Change and Economic Development in the Middle East, 700-1800</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https://github.com/braddelong/public-files/blob/master/readings/article-pamuk-middle-east.pdf</a:t>
            </a:r>
            <a:r>
              <a:t>&gt;</a:t>
            </a:r>
          </a:p>
          <a:p>
            <a:pPr marL="285148" indent="-285148" defTabSz="411754">
              <a:spcBef>
                <a:spcPts val="900"/>
              </a:spcBef>
              <a:buSzPct val="100000"/>
              <a:defRPr sz="1896">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3" invalidUrl="" action="" tgtFrame="" tooltip="" history="1" highlightClick="0" endSnd="0"/>
              </a:rPr>
              <a:t>https://github.com/braddelong/public-files/blob/master/econ-135-lecture-21.pptx</a:t>
            </a:r>
            <a:r>
              <a:t>&gt;</a:t>
            </a:r>
          </a:p>
          <a:p>
            <a:pPr marL="285148" indent="-285148" defTabSz="411754">
              <a:spcBef>
                <a:spcPts val="900"/>
              </a:spcBef>
              <a:buSzPct val="100000"/>
              <a:defRPr sz="1896">
                <a:uFill>
                  <a:solidFill>
                    <a:srgbClr val="000000"/>
                  </a:solidFill>
                </a:uFill>
                <a:latin typeface="Times New Roman"/>
                <a:ea typeface="Times New Roman"/>
                <a:cs typeface="Times New Roman"/>
                <a:sym typeface="Times New Roman"/>
              </a:defRPr>
            </a:pPr>
            <a:r>
              <a:t>Discussion Thread: &lt;&gt;</a:t>
            </a:r>
          </a:p>
          <a:p>
            <a:pPr marL="285148" indent="-285148" defTabSz="411754">
              <a:spcBef>
                <a:spcPts val="900"/>
              </a:spcBef>
              <a:buSzPct val="100000"/>
              <a:defRPr sz="1896">
                <a:uFill>
                  <a:solidFill>
                    <a:srgbClr val="000000"/>
                  </a:solidFill>
                </a:uFill>
                <a:latin typeface="Times New Roman"/>
                <a:ea typeface="Times New Roman"/>
                <a:cs typeface="Times New Roman"/>
                <a:sym typeface="Times New Roman"/>
              </a:defRPr>
            </a:pPr>
            <a:r>
              <a:t>Zoom Q&amp;A Session: &lt;&gt;</a:t>
            </a:r>
          </a:p>
          <a:p>
            <a:pPr marL="285148" indent="-285148" defTabSz="411754">
              <a:spcBef>
                <a:spcPts val="900"/>
              </a:spcBef>
              <a:buSzPct val="100000"/>
              <a:defRPr sz="1896">
                <a:uFill>
                  <a:solidFill>
                    <a:srgbClr val="000000"/>
                  </a:solidFill>
                </a:uFill>
                <a:latin typeface="Times New Roman"/>
                <a:ea typeface="Times New Roman"/>
                <a:cs typeface="Times New Roman"/>
                <a:sym typeface="Times New Roman"/>
              </a:defRPr>
            </a:pPr>
            <a:r>
              <a:t>Asia is really big!</a:t>
            </a:r>
          </a:p>
          <a:p>
            <a:pPr lvl="1" marL="586138" indent="-285148" defTabSz="411754">
              <a:spcBef>
                <a:spcPts val="900"/>
              </a:spcBef>
              <a:buSzPct val="100000"/>
              <a:defRPr sz="1896">
                <a:uFill>
                  <a:solidFill>
                    <a:srgbClr val="000000"/>
                  </a:solidFill>
                </a:uFill>
                <a:latin typeface="Times New Roman"/>
                <a:ea typeface="Times New Roman"/>
                <a:cs typeface="Times New Roman"/>
                <a:sym typeface="Times New Roman"/>
              </a:defRPr>
            </a:pPr>
            <a:r>
              <a:t>Just look at a few places:</a:t>
            </a:r>
          </a:p>
          <a:p>
            <a:pPr lvl="1" marL="586138" indent="-285148" defTabSz="411754">
              <a:spcBef>
                <a:spcPts val="900"/>
              </a:spcBef>
              <a:buSzPct val="100000"/>
              <a:defRPr sz="1896">
                <a:uFill>
                  <a:solidFill>
                    <a:srgbClr val="000000"/>
                  </a:solidFill>
                </a:uFill>
                <a:latin typeface="Times New Roman"/>
                <a:ea typeface="Times New Roman"/>
                <a:cs typeface="Times New Roman"/>
                <a:sym typeface="Times New Roman"/>
              </a:defRPr>
            </a:pPr>
            <a:r>
              <a:t>Ottoman Empire:</a:t>
            </a:r>
          </a:p>
          <a:p>
            <a:pPr lvl="1" marL="586138" indent="-285148" defTabSz="411754">
              <a:spcBef>
                <a:spcPts val="900"/>
              </a:spcBef>
              <a:buSzPct val="100000"/>
              <a:defRPr sz="1896">
                <a:uFill>
                  <a:solidFill>
                    <a:srgbClr val="000000"/>
                  </a:solidFill>
                </a:uFill>
                <a:latin typeface="Times New Roman"/>
                <a:ea typeface="Times New Roman"/>
                <a:cs typeface="Times New Roman"/>
                <a:sym typeface="Times New Roman"/>
              </a:defRPr>
            </a:pPr>
            <a:r>
              <a:t>Qing China:</a:t>
            </a:r>
          </a:p>
          <a:p>
            <a:pPr lvl="1" marL="586138" indent="-285148" defTabSz="411754">
              <a:spcBef>
                <a:spcPts val="900"/>
              </a:spcBef>
              <a:buSzPct val="100000"/>
              <a:defRPr sz="1896">
                <a:uFill>
                  <a:solidFill>
                    <a:srgbClr val="000000"/>
                  </a:solidFill>
                </a:uFill>
                <a:latin typeface="Times New Roman"/>
                <a:ea typeface="Times New Roman"/>
                <a:cs typeface="Times New Roman"/>
                <a:sym typeface="Times New Roman"/>
              </a:defRPr>
            </a:pPr>
            <a:r>
              <a:t>Dutch colonialism in Indonesia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17"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20"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23"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24"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227"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22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231"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232"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235"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38"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Catch Our Breath…"/>
          <p:cNvSpPr txBox="1"/>
          <p:nvPr>
            <p:ph type="title"/>
          </p:nvPr>
        </p:nvSpPr>
        <p:spPr>
          <a:xfrm>
            <a:off x="276457" y="-1"/>
            <a:ext cx="8572501" cy="1270001"/>
          </a:xfrm>
          <a:prstGeom prst="rect">
            <a:avLst/>
          </a:prstGeom>
        </p:spPr>
        <p:txBody>
          <a:bodyPr/>
          <a:lstStyle/>
          <a:p>
            <a:pPr/>
            <a:r>
              <a:t>Catch Our Breath…</a:t>
            </a:r>
          </a:p>
        </p:txBody>
      </p:sp>
      <p:sp>
        <p:nvSpPr>
          <p:cNvPr id="241"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242"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24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24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49"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250"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251"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Present at the Creation"/>
          <p:cNvSpPr txBox="1"/>
          <p:nvPr>
            <p:ph type="title"/>
          </p:nvPr>
        </p:nvSpPr>
        <p:spPr>
          <a:xfrm>
            <a:off x="124795" y="-1"/>
            <a:ext cx="8890001" cy="1261271"/>
          </a:xfrm>
          <a:prstGeom prst="rect">
            <a:avLst/>
          </a:prstGeom>
        </p:spPr>
        <p:txBody>
          <a:bodyPr/>
          <a:lstStyle>
            <a:lvl1pPr defTabSz="411479">
              <a:defRPr sz="7200"/>
            </a:lvl1pPr>
          </a:lstStyle>
          <a:p>
            <a:pPr/>
            <a:r>
              <a:t>Ottoman Empire</a:t>
            </a:r>
          </a:p>
        </p:txBody>
      </p:sp>
      <p:sp>
        <p:nvSpPr>
          <p:cNvPr id="109" name="Somehow, after World War II, nearly everything went right…"/>
          <p:cNvSpPr txBox="1"/>
          <p:nvPr>
            <p:ph type="body" sz="half" idx="1"/>
          </p:nvPr>
        </p:nvSpPr>
        <p:spPr>
          <a:xfrm>
            <a:off x="124795" y="1261267"/>
            <a:ext cx="487833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Mehmet II “the Conqueror”’s army takes Constantinople in 1453</a:t>
            </a:r>
          </a:p>
          <a:p>
            <a:pPr marL="105227" indent="-105227" defTabSz="145862">
              <a:spcBef>
                <a:spcPts val="800"/>
              </a:spcBef>
              <a:defRPr sz="1608">
                <a:latin typeface="Times New Roman"/>
                <a:ea typeface="Times New Roman"/>
                <a:cs typeface="Times New Roman"/>
                <a:sym typeface="Times New Roman"/>
              </a:defRPr>
            </a:pPr>
            <a:r>
              <a:t>Most successful gunpowder empire of its day:</a:t>
            </a:r>
          </a:p>
          <a:p>
            <a:pPr lvl="1" marL="263069" indent="-105227" defTabSz="145862">
              <a:spcBef>
                <a:spcPts val="800"/>
              </a:spcBef>
              <a:defRPr sz="1608">
                <a:latin typeface="Times New Roman"/>
                <a:ea typeface="Times New Roman"/>
                <a:cs typeface="Times New Roman"/>
                <a:sym typeface="Times New Roman"/>
              </a:defRPr>
            </a:pPr>
            <a:r>
              <a:t>Biggest and most effective artillery park in the world</a:t>
            </a:r>
          </a:p>
          <a:p>
            <a:pPr lvl="1" marL="263069" indent="-105227" defTabSz="145862">
              <a:spcBef>
                <a:spcPts val="800"/>
              </a:spcBef>
              <a:defRPr sz="1608">
                <a:latin typeface="Times New Roman"/>
                <a:ea typeface="Times New Roman"/>
                <a:cs typeface="Times New Roman"/>
                <a:sym typeface="Times New Roman"/>
              </a:defRPr>
            </a:pPr>
            <a:r>
              <a:t>Best-disciplined infantry soldiers in the world: the </a:t>
            </a:r>
            <a:r>
              <a:rPr i="1"/>
              <a:t>janissaries</a:t>
            </a:r>
          </a:p>
          <a:p>
            <a:pPr lvl="1" marL="263069" indent="-105227" defTabSz="145862">
              <a:spcBef>
                <a:spcPts val="800"/>
              </a:spcBef>
              <a:defRPr sz="1608">
                <a:latin typeface="Times New Roman"/>
                <a:ea typeface="Times New Roman"/>
                <a:cs typeface="Times New Roman"/>
                <a:sym typeface="Times New Roman"/>
              </a:defRPr>
            </a:pPr>
            <a:r>
              <a:t>Highly-motivated professional, feudal, and conquistador cavalry: timarli sipahilar, kapikulu sipahilar, &amp; akincilar</a:t>
            </a:r>
          </a:p>
          <a:p>
            <a:pPr marL="105227" indent="-105227" defTabSz="145862">
              <a:spcBef>
                <a:spcPts val="800"/>
              </a:spcBef>
              <a:defRPr sz="1608">
                <a:latin typeface="Times New Roman"/>
                <a:ea typeface="Times New Roman"/>
                <a:cs typeface="Times New Roman"/>
                <a:sym typeface="Times New Roman"/>
              </a:defRPr>
            </a:pPr>
            <a:r>
              <a:t>But in the Outer Empire state both predatory &amp; weak:</a:t>
            </a:r>
          </a:p>
          <a:p>
            <a:pPr lvl="1" marL="263069" indent="-105227" defTabSz="145862">
              <a:spcBef>
                <a:spcPts val="800"/>
              </a:spcBef>
              <a:defRPr sz="1608">
                <a:latin typeface="Times New Roman"/>
                <a:ea typeface="Times New Roman"/>
                <a:cs typeface="Times New Roman"/>
                <a:sym typeface="Times New Roman"/>
              </a:defRPr>
            </a:pPr>
            <a:r>
              <a:t>Around 1800 in Egypt the Mamluks were extracting 2/3 of peasant incomes through taxes (Owen, p. 36). </a:t>
            </a:r>
          </a:p>
          <a:p>
            <a:pPr lvl="1" marL="263069" indent="-105227" defTabSz="145862">
              <a:spcBef>
                <a:spcPts val="800"/>
              </a:spcBef>
              <a:defRPr sz="1608">
                <a:latin typeface="Times New Roman"/>
                <a:ea typeface="Times New Roman"/>
                <a:cs typeface="Times New Roman"/>
                <a:sym typeface="Times New Roman"/>
              </a:defRPr>
            </a:pPr>
            <a:r>
              <a:t>In Anatolia about 50% (p. 37). </a:t>
            </a:r>
          </a:p>
          <a:p>
            <a:pPr lvl="1" marL="263069" indent="-105227" defTabSz="145862">
              <a:spcBef>
                <a:spcPts val="800"/>
              </a:spcBef>
              <a:defRPr sz="1608">
                <a:latin typeface="Times New Roman"/>
                <a:ea typeface="Times New Roman"/>
                <a:cs typeface="Times New Roman"/>
                <a:sym typeface="Times New Roman"/>
              </a:defRPr>
            </a:pPr>
            <a:r>
              <a:t>Owen: “not a situation which permitted any accumulation of capital in the agricultural sector nor any regular increase in production…” </a:t>
            </a:r>
          </a:p>
        </p:txBody>
      </p:sp>
      <p:sp>
        <p:nvSpPr>
          <p:cNvPr id="11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11" name="Image" descr="Image"/>
          <p:cNvPicPr>
            <a:picLocks noChangeAspect="1"/>
          </p:cNvPicPr>
          <p:nvPr/>
        </p:nvPicPr>
        <p:blipFill>
          <a:blip r:embed="rId2">
            <a:extLst/>
          </a:blip>
          <a:stretch>
            <a:fillRect/>
          </a:stretch>
        </p:blipFill>
        <p:spPr>
          <a:xfrm>
            <a:off x="5003125" y="1261269"/>
            <a:ext cx="4011671" cy="2646221"/>
          </a:xfrm>
          <a:prstGeom prst="rect">
            <a:avLst/>
          </a:prstGeom>
          <a:ln w="12700">
            <a:miter lim="400000"/>
          </a:ln>
        </p:spPr>
      </p:pic>
      <p:pic>
        <p:nvPicPr>
          <p:cNvPr id="112" name="Image" descr="Image"/>
          <p:cNvPicPr>
            <a:picLocks noChangeAspect="1"/>
          </p:cNvPicPr>
          <p:nvPr/>
        </p:nvPicPr>
        <p:blipFill>
          <a:blip r:embed="rId3">
            <a:extLst/>
          </a:blip>
          <a:stretch>
            <a:fillRect/>
          </a:stretch>
        </p:blipFill>
        <p:spPr>
          <a:xfrm>
            <a:off x="5229342" y="6187406"/>
            <a:ext cx="3785454" cy="322168"/>
          </a:xfrm>
          <a:prstGeom prst="rect">
            <a:avLst/>
          </a:prstGeom>
          <a:ln w="12700">
            <a:miter lim="400000"/>
          </a:ln>
        </p:spPr>
      </p:pic>
      <p:pic>
        <p:nvPicPr>
          <p:cNvPr id="113" name="Image" descr="Image"/>
          <p:cNvPicPr>
            <a:picLocks noChangeAspect="1"/>
          </p:cNvPicPr>
          <p:nvPr/>
        </p:nvPicPr>
        <p:blipFill>
          <a:blip r:embed="rId4">
            <a:extLst/>
          </a:blip>
          <a:stretch>
            <a:fillRect/>
          </a:stretch>
        </p:blipFill>
        <p:spPr>
          <a:xfrm>
            <a:off x="5003125" y="4040881"/>
            <a:ext cx="4011671" cy="2146527"/>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54"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255"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256"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Catch Our Breath…"/>
          <p:cNvSpPr txBox="1"/>
          <p:nvPr>
            <p:ph type="title"/>
          </p:nvPr>
        </p:nvSpPr>
        <p:spPr>
          <a:xfrm>
            <a:off x="276457" y="-3"/>
            <a:ext cx="8572501" cy="1270005"/>
          </a:xfrm>
          <a:prstGeom prst="rect">
            <a:avLst/>
          </a:prstGeom>
        </p:spPr>
        <p:txBody>
          <a:bodyPr/>
          <a:lstStyle/>
          <a:p>
            <a:pPr/>
            <a:r>
              <a:t>Notes</a:t>
            </a:r>
          </a:p>
        </p:txBody>
      </p:sp>
      <p:sp>
        <p:nvSpPr>
          <p:cNvPr id="259"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260"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Present at the Creation"/>
          <p:cNvSpPr txBox="1"/>
          <p:nvPr>
            <p:ph type="title"/>
          </p:nvPr>
        </p:nvSpPr>
        <p:spPr>
          <a:xfrm>
            <a:off x="124795" y="-1"/>
            <a:ext cx="8890001" cy="1261271"/>
          </a:xfrm>
          <a:prstGeom prst="rect">
            <a:avLst/>
          </a:prstGeom>
        </p:spPr>
        <p:txBody>
          <a:bodyPr/>
          <a:lstStyle>
            <a:lvl1pPr defTabSz="411479">
              <a:defRPr sz="7200"/>
            </a:lvl1pPr>
          </a:lstStyle>
          <a:p>
            <a:pPr/>
            <a:r>
              <a:t>Urbanization</a:t>
            </a:r>
          </a:p>
        </p:txBody>
      </p:sp>
      <p:sp>
        <p:nvSpPr>
          <p:cNvPr id="116" name="Somehow, after World War II, nearly everything went right…"/>
          <p:cNvSpPr txBox="1"/>
          <p:nvPr>
            <p:ph type="body" sz="quarter" idx="1"/>
          </p:nvPr>
        </p:nvSpPr>
        <p:spPr>
          <a:xfrm>
            <a:off x="124795" y="1261267"/>
            <a:ext cx="8775925" cy="733417"/>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The Ottoman Empire had a few very large cities:</a:t>
            </a:r>
          </a:p>
          <a:p>
            <a:pPr marL="111509" indent="-111509" defTabSz="154570">
              <a:spcBef>
                <a:spcPts val="800"/>
              </a:spcBef>
              <a:defRPr sz="1703">
                <a:latin typeface="Times New Roman"/>
                <a:ea typeface="Times New Roman"/>
                <a:cs typeface="Times New Roman"/>
                <a:sym typeface="Times New Roman"/>
              </a:defRPr>
            </a:pPr>
            <a:r>
              <a:t>Parasitic rent extraction-funded cities…</a:t>
            </a:r>
          </a:p>
        </p:txBody>
      </p:sp>
      <p:sp>
        <p:nvSpPr>
          <p:cNvPr id="11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18" name="Image" descr="Image"/>
          <p:cNvPicPr>
            <a:picLocks noChangeAspect="1"/>
          </p:cNvPicPr>
          <p:nvPr/>
        </p:nvPicPr>
        <p:blipFill>
          <a:blip r:embed="rId2">
            <a:extLst/>
          </a:blip>
          <a:stretch>
            <a:fillRect/>
          </a:stretch>
        </p:blipFill>
        <p:spPr>
          <a:xfrm>
            <a:off x="4534754" y="2025079"/>
            <a:ext cx="3931349" cy="3963484"/>
          </a:xfrm>
          <a:prstGeom prst="rect">
            <a:avLst/>
          </a:prstGeom>
          <a:ln w="12700">
            <a:miter lim="400000"/>
          </a:ln>
        </p:spPr>
      </p:pic>
      <p:pic>
        <p:nvPicPr>
          <p:cNvPr id="119" name="Image" descr="Image"/>
          <p:cNvPicPr>
            <a:picLocks noChangeAspect="1"/>
          </p:cNvPicPr>
          <p:nvPr/>
        </p:nvPicPr>
        <p:blipFill>
          <a:blip r:embed="rId3">
            <a:extLst/>
          </a:blip>
          <a:stretch>
            <a:fillRect/>
          </a:stretch>
        </p:blipFill>
        <p:spPr>
          <a:xfrm>
            <a:off x="353370" y="1994683"/>
            <a:ext cx="3766348" cy="3963484"/>
          </a:xfrm>
          <a:prstGeom prst="rect">
            <a:avLst/>
          </a:prstGeom>
          <a:ln w="12700">
            <a:miter lim="400000"/>
          </a:ln>
        </p:spPr>
      </p:pic>
      <p:pic>
        <p:nvPicPr>
          <p:cNvPr id="120" name="Image" descr="Image"/>
          <p:cNvPicPr>
            <a:picLocks noChangeAspect="1"/>
          </p:cNvPicPr>
          <p:nvPr/>
        </p:nvPicPr>
        <p:blipFill>
          <a:blip r:embed="rId4">
            <a:extLst/>
          </a:blip>
          <a:stretch>
            <a:fillRect/>
          </a:stretch>
        </p:blipFill>
        <p:spPr>
          <a:xfrm>
            <a:off x="2010001" y="6018958"/>
            <a:ext cx="4675256" cy="27936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Present at the Creation"/>
          <p:cNvSpPr txBox="1"/>
          <p:nvPr>
            <p:ph type="title"/>
          </p:nvPr>
        </p:nvSpPr>
        <p:spPr>
          <a:xfrm>
            <a:off x="124795" y="-1"/>
            <a:ext cx="8890001" cy="1261271"/>
          </a:xfrm>
          <a:prstGeom prst="rect">
            <a:avLst/>
          </a:prstGeom>
        </p:spPr>
        <p:txBody>
          <a:bodyPr/>
          <a:lstStyle>
            <a:lvl1pPr defTabSz="411479">
              <a:defRPr sz="7200"/>
            </a:lvl1pPr>
          </a:lstStyle>
          <a:p>
            <a:pPr/>
            <a:r>
              <a:t>Qing Dynasty China</a:t>
            </a:r>
          </a:p>
        </p:txBody>
      </p:sp>
      <p:sp>
        <p:nvSpPr>
          <p:cNvPr id="123" name="Somehow, after World War II, nearly everything went right…"/>
          <p:cNvSpPr txBox="1"/>
          <p:nvPr>
            <p:ph type="body" idx="1"/>
          </p:nvPr>
        </p:nvSpPr>
        <p:spPr>
          <a:xfrm>
            <a:off x="124795" y="1261267"/>
            <a:ext cx="5666207" cy="4687518"/>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Factor accumulation and technology transfer:</a:t>
            </a:r>
          </a:p>
          <a:p>
            <a:pPr marL="94233" indent="-94233" defTabSz="130623">
              <a:spcBef>
                <a:spcPts val="700"/>
              </a:spcBef>
              <a:defRPr sz="1440">
                <a:latin typeface="Times New Roman"/>
                <a:ea typeface="Times New Roman"/>
                <a:cs typeface="Times New Roman"/>
                <a:sym typeface="Times New Roman"/>
              </a:defRPr>
            </a:pPr>
            <a:r>
              <a:t>Factor accumulation</a:t>
            </a:r>
          </a:p>
          <a:p>
            <a:pPr lvl="1" marL="235584" indent="-94233" defTabSz="130623">
              <a:spcBef>
                <a:spcPts val="700"/>
              </a:spcBef>
              <a:defRPr sz="1440">
                <a:latin typeface="Times New Roman"/>
                <a:ea typeface="Times New Roman"/>
                <a:cs typeface="Times New Roman"/>
                <a:sym typeface="Times New Roman"/>
              </a:defRPr>
            </a:pPr>
            <a:r>
              <a:t>Highest savings rates in the world</a:t>
            </a:r>
          </a:p>
          <a:p>
            <a:pPr lvl="1" marL="235584" indent="-94233" defTabSz="130623">
              <a:spcBef>
                <a:spcPts val="700"/>
              </a:spcBef>
              <a:defRPr sz="1440">
                <a:latin typeface="Times New Roman"/>
                <a:ea typeface="Times New Roman"/>
                <a:cs typeface="Times New Roman"/>
                <a:sym typeface="Times New Roman"/>
              </a:defRPr>
            </a:pPr>
            <a:r>
              <a:t>Massive educational expansion</a:t>
            </a:r>
          </a:p>
          <a:p>
            <a:pPr lvl="1" marL="235584" indent="-94233" defTabSz="130623">
              <a:spcBef>
                <a:spcPts val="700"/>
              </a:spcBef>
              <a:defRPr sz="1440">
                <a:latin typeface="Times New Roman"/>
                <a:ea typeface="Times New Roman"/>
                <a:cs typeface="Times New Roman"/>
                <a:sym typeface="Times New Roman"/>
              </a:defRPr>
            </a:pPr>
            <a:r>
              <a:t>Rapid transfer from farm to city, and from agriculture to manufacturing</a:t>
            </a:r>
          </a:p>
          <a:p>
            <a:pPr marL="94233" indent="-94233" defTabSz="130623">
              <a:spcBef>
                <a:spcPts val="700"/>
              </a:spcBef>
              <a:defRPr sz="1440">
                <a:latin typeface="Times New Roman"/>
                <a:ea typeface="Times New Roman"/>
                <a:cs typeface="Times New Roman"/>
                <a:sym typeface="Times New Roman"/>
              </a:defRPr>
            </a:pPr>
            <a:r>
              <a:t>Where did demand for manufactured goods come from?</a:t>
            </a:r>
          </a:p>
          <a:p>
            <a:pPr lvl="1" marL="235584" indent="-94233" defTabSz="130623">
              <a:spcBef>
                <a:spcPts val="700"/>
              </a:spcBef>
              <a:defRPr sz="1440">
                <a:latin typeface="Times New Roman"/>
                <a:ea typeface="Times New Roman"/>
                <a:cs typeface="Times New Roman"/>
                <a:sym typeface="Times New Roman"/>
              </a:defRPr>
            </a:pPr>
            <a:r>
              <a:t>The Japanese state: rich country-strong army</a:t>
            </a:r>
          </a:p>
          <a:p>
            <a:pPr lvl="1" marL="235584" indent="-94233" defTabSz="130623">
              <a:spcBef>
                <a:spcPts val="700"/>
              </a:spcBef>
              <a:defRPr sz="1440">
                <a:latin typeface="Times New Roman"/>
                <a:ea typeface="Times New Roman"/>
                <a:cs typeface="Times New Roman"/>
                <a:sym typeface="Times New Roman"/>
              </a:defRPr>
            </a:pPr>
            <a:r>
              <a:t>The open world economy: neocolonial origins of comparative development</a:t>
            </a:r>
          </a:p>
          <a:p>
            <a:pPr lvl="1" marL="235584" indent="-94233" defTabSz="130623">
              <a:spcBef>
                <a:spcPts val="700"/>
              </a:spcBef>
              <a:defRPr sz="1440">
                <a:latin typeface="Times New Roman"/>
                <a:ea typeface="Times New Roman"/>
                <a:cs typeface="Times New Roman"/>
                <a:sym typeface="Times New Roman"/>
              </a:defRPr>
            </a:pPr>
            <a:r>
              <a:t>State capitalism with Chinese characteristics (and utopian socialist aspirations)</a:t>
            </a:r>
          </a:p>
          <a:p>
            <a:pPr marL="94233" indent="-94233" defTabSz="130623">
              <a:spcBef>
                <a:spcPts val="700"/>
              </a:spcBef>
              <a:defRPr sz="1440">
                <a:latin typeface="Times New Roman"/>
                <a:ea typeface="Times New Roman"/>
                <a:cs typeface="Times New Roman"/>
                <a:sym typeface="Times New Roman"/>
              </a:defRPr>
            </a:pPr>
            <a:r>
              <a:t>Yet also:</a:t>
            </a:r>
          </a:p>
          <a:p>
            <a:pPr lvl="1" marL="235584" indent="-94233" defTabSz="130623">
              <a:spcBef>
                <a:spcPts val="700"/>
              </a:spcBef>
              <a:defRPr sz="1440">
                <a:latin typeface="Times New Roman"/>
                <a:ea typeface="Times New Roman"/>
                <a:cs typeface="Times New Roman"/>
                <a:sym typeface="Times New Roman"/>
              </a:defRPr>
            </a:pPr>
            <a:r>
              <a:t>Getting institutions and incentives right</a:t>
            </a:r>
          </a:p>
          <a:p>
            <a:pPr lvl="1" marL="235584" indent="-94233" defTabSz="130623">
              <a:spcBef>
                <a:spcPts val="700"/>
              </a:spcBef>
              <a:defRPr sz="1440">
                <a:latin typeface="Times New Roman"/>
                <a:ea typeface="Times New Roman"/>
                <a:cs typeface="Times New Roman"/>
                <a:sym typeface="Times New Roman"/>
              </a:defRPr>
            </a:pPr>
            <a:r>
              <a:t>Success at technology transfer</a:t>
            </a:r>
          </a:p>
          <a:p>
            <a:pPr lvl="1" marL="235584" indent="-94233" defTabSz="130623">
              <a:spcBef>
                <a:spcPts val="700"/>
              </a:spcBef>
              <a:defRPr sz="1440">
                <a:latin typeface="Times New Roman"/>
                <a:ea typeface="Times New Roman"/>
                <a:cs typeface="Times New Roman"/>
                <a:sym typeface="Times New Roman"/>
              </a:defRPr>
            </a:pPr>
            <a:r>
              <a:t>Avoiding rent-seeking and other elite-corruption political economy traps</a:t>
            </a:r>
          </a:p>
        </p:txBody>
      </p:sp>
      <p:sp>
        <p:nvSpPr>
          <p:cNvPr id="12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25" name="Image" descr="Image"/>
          <p:cNvPicPr>
            <a:picLocks noChangeAspect="1"/>
          </p:cNvPicPr>
          <p:nvPr/>
        </p:nvPicPr>
        <p:blipFill>
          <a:blip r:embed="rId2">
            <a:extLst/>
          </a:blip>
          <a:stretch>
            <a:fillRect/>
          </a:stretch>
        </p:blipFill>
        <p:spPr>
          <a:xfrm>
            <a:off x="5791001" y="1261269"/>
            <a:ext cx="3223795" cy="1396515"/>
          </a:xfrm>
          <a:prstGeom prst="rect">
            <a:avLst/>
          </a:prstGeom>
          <a:ln w="12700">
            <a:miter lim="400000"/>
          </a:ln>
        </p:spPr>
      </p:pic>
      <p:pic>
        <p:nvPicPr>
          <p:cNvPr id="126" name="Image" descr="Image"/>
          <p:cNvPicPr>
            <a:picLocks noChangeAspect="1"/>
          </p:cNvPicPr>
          <p:nvPr/>
        </p:nvPicPr>
        <p:blipFill>
          <a:blip r:embed="rId3">
            <a:extLst/>
          </a:blip>
          <a:stretch>
            <a:fillRect/>
          </a:stretch>
        </p:blipFill>
        <p:spPr>
          <a:xfrm>
            <a:off x="5791001" y="6593106"/>
            <a:ext cx="3352999" cy="264894"/>
          </a:xfrm>
          <a:prstGeom prst="rect">
            <a:avLst/>
          </a:prstGeom>
          <a:ln w="12700">
            <a:miter lim="400000"/>
          </a:ln>
        </p:spPr>
      </p:pic>
      <p:pic>
        <p:nvPicPr>
          <p:cNvPr id="127" name="Image" descr="Image"/>
          <p:cNvPicPr>
            <a:picLocks noChangeAspect="1"/>
          </p:cNvPicPr>
          <p:nvPr/>
        </p:nvPicPr>
        <p:blipFill>
          <a:blip r:embed="rId4">
            <a:extLst/>
          </a:blip>
          <a:stretch>
            <a:fillRect/>
          </a:stretch>
        </p:blipFill>
        <p:spPr>
          <a:xfrm>
            <a:off x="5791001" y="4209234"/>
            <a:ext cx="2747008" cy="2406408"/>
          </a:xfrm>
          <a:prstGeom prst="rect">
            <a:avLst/>
          </a:prstGeom>
          <a:ln w="12700">
            <a:miter lim="400000"/>
          </a:ln>
        </p:spPr>
      </p:pic>
      <p:pic>
        <p:nvPicPr>
          <p:cNvPr id="128" name="Image" descr="Image"/>
          <p:cNvPicPr>
            <a:picLocks noChangeAspect="1"/>
          </p:cNvPicPr>
          <p:nvPr/>
        </p:nvPicPr>
        <p:blipFill>
          <a:blip r:embed="rId5">
            <a:extLst/>
          </a:blip>
          <a:stretch>
            <a:fillRect/>
          </a:stretch>
        </p:blipFill>
        <p:spPr>
          <a:xfrm>
            <a:off x="5791001" y="2657783"/>
            <a:ext cx="3223795" cy="155145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Present at the Creation"/>
          <p:cNvSpPr txBox="1"/>
          <p:nvPr>
            <p:ph type="title"/>
          </p:nvPr>
        </p:nvSpPr>
        <p:spPr>
          <a:xfrm>
            <a:off x="124795" y="-1"/>
            <a:ext cx="8890001" cy="1261271"/>
          </a:xfrm>
          <a:prstGeom prst="rect">
            <a:avLst/>
          </a:prstGeom>
        </p:spPr>
        <p:txBody>
          <a:bodyPr/>
          <a:lstStyle>
            <a:lvl1pPr defTabSz="382675">
              <a:defRPr sz="6696"/>
            </a:lvl1pPr>
          </a:lstStyle>
          <a:p>
            <a:pPr/>
            <a:r>
              <a:t>Dutch Colonial Indonesia</a:t>
            </a:r>
          </a:p>
        </p:txBody>
      </p:sp>
      <p:sp>
        <p:nvSpPr>
          <p:cNvPr id="131" name="Somehow, after World War II, nearly everything went right…"/>
          <p:cNvSpPr txBox="1"/>
          <p:nvPr>
            <p:ph type="body" idx="1"/>
          </p:nvPr>
        </p:nvSpPr>
        <p:spPr>
          <a:xfrm>
            <a:off x="124795" y="1261267"/>
            <a:ext cx="5666207" cy="4687518"/>
          </a:xfrm>
          <a:prstGeom prst="rect">
            <a:avLst/>
          </a:prstGeom>
        </p:spPr>
        <p:txBody>
          <a:bodyPr anchor="t"/>
          <a:lstStyle/>
          <a:p>
            <a:pPr marL="0" indent="0" defTabSz="111029">
              <a:spcBef>
                <a:spcPts val="600"/>
              </a:spcBef>
              <a:buSzTx/>
              <a:buNone/>
              <a:defRPr b="1" sz="1529">
                <a:latin typeface="+mj-lt"/>
                <a:ea typeface="+mj-ea"/>
                <a:cs typeface="+mj-cs"/>
                <a:sym typeface="Helvetica"/>
              </a:defRPr>
            </a:pPr>
            <a:r>
              <a:t>In the 16th century, Java (in modern Indonesia) and Malaysia were amongst the most urbanized places in the world:</a:t>
            </a:r>
          </a:p>
          <a:p>
            <a:pPr marL="80098" indent="-80098" defTabSz="111029">
              <a:spcBef>
                <a:spcPts val="600"/>
              </a:spcBef>
              <a:defRPr sz="1224">
                <a:latin typeface="Times New Roman"/>
                <a:ea typeface="Times New Roman"/>
                <a:cs typeface="Times New Roman"/>
                <a:sym typeface="Times New Roman"/>
              </a:defRPr>
            </a:pPr>
            <a:r>
              <a:t>Then the Dutch show up, with ships and cannon and muskets and well-drilled infantry…</a:t>
            </a:r>
          </a:p>
          <a:p>
            <a:pPr marL="80098" indent="-80098" defTabSz="111029">
              <a:spcBef>
                <a:spcPts val="600"/>
              </a:spcBef>
              <a:defRPr sz="1224">
                <a:latin typeface="Times New Roman"/>
                <a:ea typeface="Times New Roman"/>
                <a:cs typeface="Times New Roman"/>
                <a:sym typeface="Times New Roman"/>
              </a:defRPr>
            </a:pPr>
            <a:r>
              <a:t>And by 1900 Indonesia is very poor…</a:t>
            </a:r>
          </a:p>
          <a:p>
            <a:pPr marL="80098" indent="-80098" defTabSz="111029">
              <a:spcBef>
                <a:spcPts val="600"/>
              </a:spcBef>
              <a:defRPr sz="1224">
                <a:latin typeface="Times New Roman"/>
                <a:ea typeface="Times New Roman"/>
                <a:cs typeface="Times New Roman"/>
                <a:sym typeface="Times New Roman"/>
              </a:defRPr>
            </a:pPr>
            <a:r>
              <a:t>Ambon and Banda:</a:t>
            </a:r>
          </a:p>
          <a:p>
            <a:pPr lvl="1" marL="200246" indent="-80098" defTabSz="111029">
              <a:spcBef>
                <a:spcPts val="600"/>
              </a:spcBef>
              <a:defRPr sz="1224">
                <a:latin typeface="Times New Roman"/>
                <a:ea typeface="Times New Roman"/>
                <a:cs typeface="Times New Roman"/>
                <a:sym typeface="Times New Roman"/>
              </a:defRPr>
            </a:pPr>
            <a:r>
              <a:t>In Ambon the V.O.C. took over the existing feudal structure, which they used to monopolize supply. </a:t>
            </a:r>
          </a:p>
          <a:p>
            <a:pPr lvl="1" marL="200246" indent="-80098" defTabSz="111029">
              <a:spcBef>
                <a:spcPts val="600"/>
              </a:spcBef>
              <a:defRPr sz="1224">
                <a:latin typeface="Times New Roman"/>
                <a:ea typeface="Times New Roman"/>
                <a:cs typeface="Times New Roman"/>
                <a:sym typeface="Times New Roman"/>
              </a:defRPr>
            </a:pPr>
            <a:r>
              <a:t>In Banda, the V.O.C.:</a:t>
            </a:r>
          </a:p>
          <a:p>
            <a:pPr lvl="2" marL="533488" indent="-80098" defTabSz="111029">
              <a:spcBef>
                <a:spcPts val="600"/>
              </a:spcBef>
              <a:defRPr sz="1224">
                <a:latin typeface="Times New Roman"/>
                <a:ea typeface="Times New Roman"/>
                <a:cs typeface="Times New Roman"/>
                <a:sym typeface="Times New Roman"/>
              </a:defRPr>
            </a:pPr>
            <a:r>
              <a:t>killed most of the population in 1621 (probably over 20,000 people)</a:t>
            </a:r>
          </a:p>
          <a:p>
            <a:pPr lvl="2" marL="533488" indent="-80098" defTabSz="111029">
              <a:spcBef>
                <a:spcPts val="600"/>
              </a:spcBef>
              <a:defRPr sz="1224">
                <a:latin typeface="Times New Roman"/>
                <a:ea typeface="Times New Roman"/>
                <a:cs typeface="Times New Roman"/>
                <a:sym typeface="Times New Roman"/>
              </a:defRPr>
            </a:pPr>
            <a:r>
              <a:t>reorganized the production of nutmeg</a:t>
            </a:r>
          </a:p>
          <a:p>
            <a:pPr lvl="2" marL="533488" indent="-80098" defTabSz="111029">
              <a:spcBef>
                <a:spcPts val="600"/>
              </a:spcBef>
              <a:defRPr sz="1224">
                <a:latin typeface="Times New Roman"/>
                <a:ea typeface="Times New Roman"/>
                <a:cs typeface="Times New Roman"/>
                <a:sym typeface="Times New Roman"/>
              </a:defRPr>
            </a:pPr>
            <a:r>
              <a:t>established slavery system</a:t>
            </a:r>
          </a:p>
          <a:p>
            <a:pPr lvl="2" marL="533488" indent="-80098" defTabSz="111029">
              <a:spcBef>
                <a:spcPts val="600"/>
              </a:spcBef>
              <a:defRPr sz="1224">
                <a:latin typeface="Times New Roman"/>
                <a:ea typeface="Times New Roman"/>
                <a:cs typeface="Times New Roman"/>
                <a:sym typeface="Times New Roman"/>
              </a:defRPr>
            </a:pPr>
            <a:r>
              <a:t>ex-employees of the VOC as planters </a:t>
            </a:r>
          </a:p>
          <a:p>
            <a:pPr marL="80098" indent="-80098" defTabSz="111029">
              <a:spcBef>
                <a:spcPts val="600"/>
              </a:spcBef>
              <a:defRPr sz="1224">
                <a:latin typeface="Times New Roman"/>
                <a:ea typeface="Times New Roman"/>
                <a:cs typeface="Times New Roman"/>
                <a:sym typeface="Times New Roman"/>
              </a:defRPr>
            </a:pPr>
            <a:r>
              <a:t>“Comprador” elites…</a:t>
            </a:r>
          </a:p>
          <a:p>
            <a:pPr marL="80098" indent="-80098" defTabSz="111029">
              <a:spcBef>
                <a:spcPts val="600"/>
              </a:spcBef>
              <a:defRPr sz="1224">
                <a:latin typeface="Times New Roman"/>
                <a:ea typeface="Times New Roman"/>
                <a:cs typeface="Times New Roman"/>
                <a:sym typeface="Times New Roman"/>
              </a:defRPr>
            </a:pPr>
            <a:r>
              <a:t>De-economization: Reid (1993, Chapter 5): “When a Dutch factor visited Magindanao in 1686 he was told “Nutmeg and cloves can be grown here, just as in Malaku. They are not there now because the old Raja had all of them ruined before his death. He was afraid the Dutch Company would come to fight with them about it…”</a:t>
            </a:r>
          </a:p>
        </p:txBody>
      </p:sp>
      <p:sp>
        <p:nvSpPr>
          <p:cNvPr id="13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33" name="Image" descr="Image"/>
          <p:cNvPicPr>
            <a:picLocks noChangeAspect="1"/>
          </p:cNvPicPr>
          <p:nvPr/>
        </p:nvPicPr>
        <p:blipFill>
          <a:blip r:embed="rId2">
            <a:extLst/>
          </a:blip>
          <a:stretch>
            <a:fillRect/>
          </a:stretch>
        </p:blipFill>
        <p:spPr>
          <a:xfrm>
            <a:off x="5628543" y="3705817"/>
            <a:ext cx="3386253" cy="2803757"/>
          </a:xfrm>
          <a:prstGeom prst="rect">
            <a:avLst/>
          </a:prstGeom>
          <a:ln w="12700">
            <a:miter lim="400000"/>
          </a:ln>
        </p:spPr>
      </p:pic>
      <p:pic>
        <p:nvPicPr>
          <p:cNvPr id="134" name="Image" descr="Image"/>
          <p:cNvPicPr>
            <a:picLocks noChangeAspect="1"/>
          </p:cNvPicPr>
          <p:nvPr/>
        </p:nvPicPr>
        <p:blipFill>
          <a:blip r:embed="rId3">
            <a:extLst/>
          </a:blip>
          <a:stretch>
            <a:fillRect/>
          </a:stretch>
        </p:blipFill>
        <p:spPr>
          <a:xfrm>
            <a:off x="5628543" y="1261269"/>
            <a:ext cx="3386253" cy="266704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esent at the Creation"/>
          <p:cNvSpPr txBox="1"/>
          <p:nvPr>
            <p:ph type="title"/>
          </p:nvPr>
        </p:nvSpPr>
        <p:spPr>
          <a:xfrm>
            <a:off x="124795" y="-1"/>
            <a:ext cx="8890001" cy="1261271"/>
          </a:xfrm>
          <a:prstGeom prst="rect">
            <a:avLst/>
          </a:prstGeom>
        </p:spPr>
        <p:txBody>
          <a:bodyPr/>
          <a:lstStyle>
            <a:lvl1pPr defTabSz="255116">
              <a:defRPr sz="4464"/>
            </a:lvl1pPr>
          </a:lstStyle>
          <a:p>
            <a:pPr/>
            <a:r>
              <a:t>The Dutch Cultivation System on Java</a:t>
            </a:r>
          </a:p>
        </p:txBody>
      </p:sp>
      <p:sp>
        <p:nvSpPr>
          <p:cNvPr id="137" name="Somehow, after World War II, nearly everything went right…"/>
          <p:cNvSpPr txBox="1"/>
          <p:nvPr>
            <p:ph type="body" sz="half" idx="1"/>
          </p:nvPr>
        </p:nvSpPr>
        <p:spPr>
          <a:xfrm>
            <a:off x="124795" y="1261267"/>
            <a:ext cx="4508084" cy="4687518"/>
          </a:xfrm>
          <a:prstGeom prst="rect">
            <a:avLst/>
          </a:prstGeom>
        </p:spPr>
        <p:txBody>
          <a:bodyPr anchor="t"/>
          <a:lstStyle/>
          <a:p>
            <a:pPr marL="0" indent="0" defTabSz="134977">
              <a:spcBef>
                <a:spcPts val="700"/>
              </a:spcBef>
              <a:buSzTx/>
              <a:buNone/>
              <a:defRPr b="1" sz="1860">
                <a:latin typeface="+mj-lt"/>
                <a:ea typeface="+mj-ea"/>
                <a:cs typeface="+mj-cs"/>
                <a:sym typeface="Helvetica"/>
              </a:defRPr>
            </a:pPr>
            <a:r>
              <a:t>Java was the center of the Dutch colonial empire:</a:t>
            </a:r>
          </a:p>
          <a:p>
            <a:pPr marL="97374" indent="-97374" defTabSz="134977">
              <a:spcBef>
                <a:spcPts val="700"/>
              </a:spcBef>
              <a:defRPr sz="1488">
                <a:latin typeface="Times New Roman"/>
                <a:ea typeface="Times New Roman"/>
                <a:cs typeface="Times New Roman"/>
                <a:sym typeface="Times New Roman"/>
              </a:defRPr>
            </a:pPr>
            <a:r>
              <a:t>	Forced sugar cultivation 1830-1880 on the northern coast of Java</a:t>
            </a:r>
          </a:p>
          <a:p>
            <a:pPr lvl="1" marL="243437" indent="-97374" defTabSz="134977">
              <a:spcBef>
                <a:spcPts val="700"/>
              </a:spcBef>
              <a:defRPr sz="1488">
                <a:latin typeface="Times New Roman"/>
                <a:ea typeface="Times New Roman"/>
                <a:cs typeface="Times New Roman"/>
                <a:sym typeface="Times New Roman"/>
              </a:defRPr>
            </a:pPr>
            <a:r>
              <a:t>94 water-powered processing factories</a:t>
            </a:r>
          </a:p>
          <a:p>
            <a:pPr lvl="1" marL="243437" indent="-97374" defTabSz="134977">
              <a:spcBef>
                <a:spcPts val="700"/>
              </a:spcBef>
              <a:defRPr sz="1488">
                <a:latin typeface="Times New Roman"/>
                <a:ea typeface="Times New Roman"/>
                <a:cs typeface="Times New Roman"/>
                <a:sym typeface="Times New Roman"/>
              </a:defRPr>
            </a:pPr>
            <a:r>
              <a:t>Villages within three miles forced to grow cane</a:t>
            </a:r>
          </a:p>
          <a:p>
            <a:pPr lvl="1" marL="243437" indent="-97374" defTabSz="134977">
              <a:spcBef>
                <a:spcPts val="700"/>
              </a:spcBef>
              <a:defRPr sz="1488">
                <a:latin typeface="Times New Roman"/>
                <a:ea typeface="Times New Roman"/>
                <a:cs typeface="Times New Roman"/>
                <a:sym typeface="Times New Roman"/>
              </a:defRPr>
            </a:pPr>
            <a:r>
              <a:t>2.5M forced workers in the sugar sector</a:t>
            </a:r>
          </a:p>
          <a:p>
            <a:pPr marL="97374" indent="-97374" defTabSz="134977">
              <a:spcBef>
                <a:spcPts val="700"/>
              </a:spcBef>
              <a:defRPr sz="1488">
                <a:latin typeface="Times New Roman"/>
                <a:ea typeface="Times New Roman"/>
                <a:cs typeface="Times New Roman"/>
                <a:sym typeface="Times New Roman"/>
              </a:defRPr>
            </a:pPr>
            <a:r>
              <a:t>What happens to a village close to a factory?</a:t>
            </a:r>
          </a:p>
          <a:p>
            <a:pPr lvl="1" marL="243437" indent="-97374" defTabSz="134977">
              <a:spcBef>
                <a:spcPts val="700"/>
              </a:spcBef>
              <a:defRPr sz="1488">
                <a:latin typeface="Times New Roman"/>
                <a:ea typeface="Times New Roman"/>
                <a:cs typeface="Times New Roman"/>
                <a:sym typeface="Times New Roman"/>
              </a:defRPr>
            </a:pPr>
            <a:r>
              <a:t>People living near historical sugar factories more likely to be working in manufacturing in the late 20th century</a:t>
            </a:r>
          </a:p>
          <a:p>
            <a:pPr lvl="1" marL="243437" indent="-97374" defTabSz="134977">
              <a:spcBef>
                <a:spcPts val="700"/>
              </a:spcBef>
              <a:defRPr sz="1488">
                <a:latin typeface="Times New Roman"/>
                <a:ea typeface="Times New Roman"/>
                <a:cs typeface="Times New Roman"/>
                <a:sym typeface="Times New Roman"/>
              </a:defRPr>
            </a:pPr>
            <a:r>
              <a:t>More infrastructure near historical factories</a:t>
            </a:r>
          </a:p>
          <a:p>
            <a:pPr marL="97374" indent="-97374" defTabSz="134977">
              <a:spcBef>
                <a:spcPts val="700"/>
              </a:spcBef>
              <a:defRPr sz="1488">
                <a:latin typeface="Times New Roman"/>
                <a:ea typeface="Times New Roman"/>
                <a:cs typeface="Times New Roman"/>
                <a:sym typeface="Times New Roman"/>
              </a:defRPr>
            </a:pPr>
            <a:r>
              <a:t>Villages forced to grow sugar cane:</a:t>
            </a:r>
          </a:p>
          <a:p>
            <a:pPr lvl="1" marL="243437" indent="-97374" defTabSz="134977">
              <a:spcBef>
                <a:spcPts val="700"/>
              </a:spcBef>
              <a:defRPr sz="1488">
                <a:latin typeface="Times New Roman"/>
                <a:ea typeface="Times New Roman"/>
                <a:cs typeface="Times New Roman"/>
                <a:sym typeface="Times New Roman"/>
              </a:defRPr>
            </a:pPr>
            <a:r>
              <a:t>Have more village-owned land</a:t>
            </a:r>
          </a:p>
          <a:p>
            <a:pPr lvl="1" marL="243437" indent="-97374" defTabSz="134977">
              <a:spcBef>
                <a:spcPts val="700"/>
              </a:spcBef>
              <a:defRPr sz="1488">
                <a:latin typeface="Times New Roman"/>
                <a:ea typeface="Times New Roman"/>
                <a:cs typeface="Times New Roman"/>
                <a:sym typeface="Times New Roman"/>
              </a:defRPr>
            </a:pPr>
            <a:r>
              <a:t>Modest boost to education</a:t>
            </a:r>
          </a:p>
          <a:p>
            <a:pPr lvl="1" marL="243437" indent="-97374" defTabSz="134977">
              <a:spcBef>
                <a:spcPts val="700"/>
              </a:spcBef>
              <a:defRPr sz="1488">
                <a:latin typeface="Times New Roman"/>
                <a:ea typeface="Times New Roman"/>
                <a:cs typeface="Times New Roman"/>
                <a:sym typeface="Times New Roman"/>
              </a:defRPr>
            </a:pPr>
            <a:r>
              <a:t>More workers in secondary and tertiary sectors</a:t>
            </a:r>
          </a:p>
        </p:txBody>
      </p:sp>
      <p:sp>
        <p:nvSpPr>
          <p:cNvPr id="13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39" name="Image" descr="Image"/>
          <p:cNvPicPr>
            <a:picLocks noChangeAspect="1"/>
          </p:cNvPicPr>
          <p:nvPr/>
        </p:nvPicPr>
        <p:blipFill>
          <a:blip r:embed="rId2">
            <a:extLst/>
          </a:blip>
          <a:srcRect l="14188" t="0" r="0" b="0"/>
          <a:stretch>
            <a:fillRect/>
          </a:stretch>
        </p:blipFill>
        <p:spPr>
          <a:xfrm>
            <a:off x="4632878" y="1261269"/>
            <a:ext cx="4381918" cy="524830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21: South Asia &amp; Middle East</a:t>
            </a:r>
          </a:p>
        </p:txBody>
      </p:sp>
      <p:sp>
        <p:nvSpPr>
          <p:cNvPr id="142"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